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PF Din Text Cond Pro Medium" panose="02000500000000020004" pitchFamily="2" charset="0"/>
      <p:regular r:id="rId23"/>
      <p:italic r:id="rId24"/>
    </p:embeddedFont>
    <p:embeddedFont>
      <p:font typeface="PF DinDisplay Pro" panose="02000506030000020004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6" pos="159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7C"/>
    <a:srgbClr val="BEDCA0"/>
    <a:srgbClr val="EBF5F0"/>
    <a:srgbClr val="76DDA6"/>
    <a:srgbClr val="144CA9"/>
    <a:srgbClr val="6C1655"/>
    <a:srgbClr val="4A0E41"/>
    <a:srgbClr val="6D1560"/>
    <a:srgbClr val="971D86"/>
    <a:srgbClr val="340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127" d="100"/>
          <a:sy n="127" d="100"/>
        </p:scale>
        <p:origin x="1122" y="126"/>
      </p:cViewPr>
      <p:guideLst>
        <p:guide pos="158"/>
        <p:guide pos="5602"/>
        <p:guide pos="159"/>
        <p:guide orient="horz" pos="31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4" d="100"/>
          <a:sy n="84" d="100"/>
        </p:scale>
        <p:origin x="276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00" y="0"/>
            <a:ext cx="1944000" cy="5715000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328" y="3309193"/>
            <a:ext cx="5180767" cy="1614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0" indent="0" algn="ctr">
              <a:buSzTx/>
              <a:buFontTx/>
              <a:buNone/>
              <a:defRPr lang="en-US" sz="30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D8F65509-4070-4C64-B3E6-6E6BE48ED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5332" y="5197823"/>
            <a:ext cx="4964740" cy="28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200" noProof="0" dirty="0">
                <a:solidFill>
                  <a:schemeClr val="bg1"/>
                </a:solidFill>
                <a:latin typeface="+mn-lt"/>
              </a:rPr>
              <a:t>17-18 декабря 2021 г, Москва     </a:t>
            </a:r>
            <a:r>
              <a:rPr lang="en-US" sz="1200" noProof="0" dirty="0">
                <a:solidFill>
                  <a:schemeClr val="bg1"/>
                </a:solidFill>
                <a:latin typeface="+mn-lt"/>
              </a:rPr>
              <a:t>Moscow, December 17-18, 2021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55328" y="156106"/>
            <a:ext cx="5180767" cy="2878894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7F65F5-FBAB-4F5F-8EC4-2081F3BAB8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587" y="1275060"/>
            <a:ext cx="3388588" cy="3071669"/>
          </a:xfrm>
          <a:prstGeom prst="rect">
            <a:avLst/>
          </a:prstGeom>
        </p:spPr>
      </p:pic>
      <p:pic>
        <p:nvPicPr>
          <p:cNvPr id="11" name="Google Shape;15;p1">
            <a:extLst>
              <a:ext uri="{FF2B5EF4-FFF2-40B4-BE49-F238E27FC236}">
                <a16:creationId xmlns:a16="http://schemas.microsoft.com/office/drawing/2014/main" id="{60BB1C49-98D6-4B87-92E6-FDCBD69403C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5402023" y="4998300"/>
            <a:ext cx="451197" cy="44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AB1375-3575-4FBF-8EF1-D1D93214EA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145" y="5087734"/>
            <a:ext cx="529378" cy="2687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B47386-B8D2-440B-B08F-40519AE2C36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827" y="5063433"/>
            <a:ext cx="716179" cy="3173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11" y="4998740"/>
            <a:ext cx="446707" cy="446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13" y="4998740"/>
            <a:ext cx="446707" cy="446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025" y="4964664"/>
            <a:ext cx="346672" cy="51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8" y="156105"/>
            <a:ext cx="8642349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  <a:prstGeom prst="rect">
            <a:avLst/>
          </a:prstGeom>
        </p:spPr>
        <p:txBody>
          <a:bodyPr/>
          <a:lstStyle>
            <a:lvl1pPr marL="228590" indent="-228590">
              <a:buFont typeface="Arial" panose="020B0604020202020204" pitchFamily="34" charset="0"/>
              <a:buChar char="•"/>
              <a:defRPr lang="ru-RU" dirty="0"/>
            </a:lvl1pPr>
            <a:lvl2pPr marL="685772" indent="-228590">
              <a:buFont typeface="Arial" panose="020B0604020202020204" pitchFamily="34" charset="0"/>
              <a:buChar char="•"/>
              <a:defRPr lang="ru-RU" dirty="0"/>
            </a:lvl2pPr>
            <a:lvl3pPr marL="1142954" indent="-228590">
              <a:buFont typeface="Arial" panose="020B0604020202020204" pitchFamily="34" charset="0"/>
              <a:buChar char="•"/>
              <a:defRPr lang="ru-RU" dirty="0"/>
            </a:lvl3pPr>
            <a:lvl4pPr marL="1600136" indent="-228590">
              <a:buFont typeface="Arial" panose="020B0604020202020204" pitchFamily="34" charset="0"/>
              <a:buChar char="•"/>
              <a:defRPr lang="ru-RU" dirty="0"/>
            </a:lvl4pPr>
            <a:lvl5pPr marL="2057317" indent="-22859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5"/>
            <a:ext cx="8642350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8" y="907521"/>
            <a:ext cx="4264025" cy="4050771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907520"/>
            <a:ext cx="4264025" cy="405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8642350" cy="78052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8" y="936627"/>
            <a:ext cx="4247357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0" cap="all" baseline="0">
                <a:solidFill>
                  <a:schemeClr val="accent1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8" y="1426104"/>
            <a:ext cx="4247357" cy="3532188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936627"/>
            <a:ext cx="4264025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0" cap="all" baseline="0">
                <a:solidFill>
                  <a:schemeClr val="accent1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426104"/>
            <a:ext cx="4264025" cy="353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8642350" cy="780521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3537404" cy="7805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00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1399"/>
            <a:ext cx="5005784" cy="4796894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936626"/>
            <a:ext cx="3537404" cy="402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3868963"/>
            <a:ext cx="8642350" cy="34849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0825" y="156104"/>
            <a:ext cx="8642350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4217459"/>
            <a:ext cx="8642350" cy="662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00" y="0"/>
            <a:ext cx="1944000" cy="5715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56105"/>
            <a:ext cx="8642350" cy="75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7521"/>
            <a:ext cx="8642350" cy="405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8F65509-4070-4C64-B3E6-6E6BE48ED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32840" y="5071871"/>
            <a:ext cx="3607512" cy="55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200" noProof="0" dirty="0">
                <a:solidFill>
                  <a:srgbClr val="2E307C"/>
                </a:solidFill>
                <a:latin typeface="+mn-lt"/>
              </a:rPr>
              <a:t>17-18 декабря 2021 г, Москва     </a:t>
            </a:r>
          </a:p>
          <a:p>
            <a:pPr rtl="0"/>
            <a:r>
              <a:rPr lang="en-US" sz="1200" noProof="0" dirty="0">
                <a:solidFill>
                  <a:srgbClr val="2E307C"/>
                </a:solidFill>
                <a:latin typeface="+mn-lt"/>
              </a:rPr>
              <a:t>Moscow, December 17-18, 2021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24B6A6-136B-46CF-9D40-6FDCA6D6138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1178" y="4671888"/>
            <a:ext cx="1080815" cy="979731"/>
          </a:xfrm>
          <a:prstGeom prst="rect">
            <a:avLst/>
          </a:prstGeom>
        </p:spPr>
      </p:pic>
      <p:pic>
        <p:nvPicPr>
          <p:cNvPr id="17" name="Google Shape;15;p1">
            <a:extLst>
              <a:ext uri="{FF2B5EF4-FFF2-40B4-BE49-F238E27FC236}">
                <a16:creationId xmlns:a16="http://schemas.microsoft.com/office/drawing/2014/main" id="{60BB1C49-98D6-4B87-92E6-FDCBD69403C9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250825" y="5110057"/>
            <a:ext cx="451197" cy="44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AB1375-3575-4FBF-8EF1-D1D93214EA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947" y="5199491"/>
            <a:ext cx="529378" cy="2687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B47386-B8D2-440B-B08F-40519AE2C36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629" y="5175190"/>
            <a:ext cx="716179" cy="31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13" y="5110497"/>
            <a:ext cx="446707" cy="4467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15" y="5110497"/>
            <a:ext cx="446707" cy="4467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9827" y="5076421"/>
            <a:ext cx="346672" cy="51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364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85738" indent="-285738" algn="l" defTabSz="914364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200102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542989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00170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158" userDrawn="1">
          <p15:clr>
            <a:srgbClr val="F26B43"/>
          </p15:clr>
        </p15:guide>
        <p15:guide id="12" pos="56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5328" y="3309193"/>
            <a:ext cx="5180767" cy="161443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SUBTITLE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PF </a:t>
            </a:r>
            <a:r>
              <a:rPr lang="en-US" dirty="0" err="1">
                <a:solidFill>
                  <a:schemeClr val="accent1"/>
                </a:solidFill>
              </a:rPr>
              <a:t>DinDisplay</a:t>
            </a:r>
            <a:r>
              <a:rPr lang="en-US" dirty="0">
                <a:solidFill>
                  <a:schemeClr val="accent1"/>
                </a:solidFill>
              </a:rPr>
              <a:t> Pro</a:t>
            </a:r>
            <a:r>
              <a:rPr lang="ru-RU" dirty="0">
                <a:solidFill>
                  <a:schemeClr val="accent1"/>
                </a:solidFill>
              </a:rPr>
              <a:t>30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pt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5328" y="156106"/>
            <a:ext cx="5180767" cy="2878894"/>
          </a:xfrm>
        </p:spPr>
        <p:txBody>
          <a:bodyPr/>
          <a:lstStyle/>
          <a:p>
            <a:r>
              <a:rPr lang="en-US" dirty="0"/>
              <a:t>TOPIC</a:t>
            </a:r>
            <a:r>
              <a:rPr lang="ru-RU" dirty="0"/>
              <a:t> </a:t>
            </a:r>
            <a:br>
              <a:rPr lang="ru-RU" dirty="0"/>
            </a:br>
            <a:r>
              <a:rPr lang="en-US" dirty="0"/>
              <a:t>PF Din Text Cond Pro Medium</a:t>
            </a:r>
            <a:br>
              <a:rPr lang="en-US" dirty="0"/>
            </a:br>
            <a:r>
              <a:rPr lang="en-US" dirty="0"/>
              <a:t>40 PT</a:t>
            </a:r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09646" y="290512"/>
            <a:ext cx="8655052" cy="5024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27890"/>
            <a:ext cx="8642350" cy="39576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13975696"/>
              </p:ext>
            </p:extLst>
          </p:nvPr>
        </p:nvGraphicFramePr>
        <p:xfrm>
          <a:off x="756404" y="1344019"/>
          <a:ext cx="7561536" cy="37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58750"/>
            <a:ext cx="8642350" cy="754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PHOTOS &amp; BULLETED TEXT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1136929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533" y="1129308"/>
            <a:ext cx="1828801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0825" y="3434360"/>
            <a:ext cx="39846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0533" y="3434360"/>
            <a:ext cx="18288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on the slide.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TITLE</a:t>
            </a:r>
          </a:p>
          <a:p>
            <a:r>
              <a:rPr lang="en-US" dirty="0"/>
              <a:t>Grant/Research Support</a:t>
            </a:r>
          </a:p>
          <a:p>
            <a:pPr lvl="1"/>
            <a:r>
              <a:rPr lang="en-US" dirty="0"/>
              <a:t>Consulting Fees/Honoraria</a:t>
            </a:r>
          </a:p>
          <a:p>
            <a:pPr lvl="2"/>
            <a:r>
              <a:rPr lang="en-US" dirty="0"/>
              <a:t>Major Stock Shareholder/Equity</a:t>
            </a:r>
          </a:p>
          <a:p>
            <a:pPr lvl="3"/>
            <a:r>
              <a:rPr lang="en-US" dirty="0"/>
              <a:t>Royalty Income</a:t>
            </a:r>
          </a:p>
          <a:p>
            <a:pPr lvl="4"/>
            <a:r>
              <a:rPr lang="en-US" dirty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>
            <a:normAutofit/>
          </a:bodyPr>
          <a:lstStyle/>
          <a:p>
            <a:r>
              <a:rPr lang="en-US" sz="3400" dirty="0"/>
              <a:t>DISCLOSURE STATEMENT OF FINANCIAL INTEREST</a:t>
            </a:r>
            <a:endParaRPr lang="ru-RU" sz="34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0822" y="3637265"/>
            <a:ext cx="8642350" cy="13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15" y="3152517"/>
            <a:ext cx="86423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50821" y="2010425"/>
            <a:ext cx="8642348" cy="12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50823" y="1489348"/>
            <a:ext cx="8642350" cy="5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bg2"/>
                </a:solidFill>
              </a:rPr>
              <a:t>AFFILIATION/FINANCIAL RELATIONSHIP</a:t>
            </a:r>
            <a:endParaRPr lang="ru-RU" sz="30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>
            <a:normAutofit/>
          </a:bodyPr>
          <a:lstStyle/>
          <a:p>
            <a:r>
              <a:rPr lang="en-US" sz="3400" dirty="0"/>
              <a:t>DISCLOSURE STATEMENT OF FINANCIAL INTEREST</a:t>
            </a:r>
            <a:endParaRPr lang="ru-RU" sz="34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50825" y="1057300"/>
            <a:ext cx="8642350" cy="2520950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altLang="ru-RU" dirty="0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01316"/>
            <a:ext cx="8642350" cy="2137508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chemeClr val="accent1"/>
                </a:solidFill>
              </a:rPr>
              <a:t>Indigo</a:t>
            </a:r>
            <a:r>
              <a:rPr lang="en-US" altLang="ru-RU" dirty="0"/>
              <a:t> 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altLang="ru-RU" dirty="0"/>
              <a:t>COLOR PALETTE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1912" y="1409526"/>
            <a:ext cx="3480175" cy="34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6" y="172756"/>
            <a:ext cx="8642350" cy="74005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CHARTS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12813"/>
            <a:ext cx="8642350" cy="432519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84551303"/>
              </p:ext>
            </p:extLst>
          </p:nvPr>
        </p:nvGraphicFramePr>
        <p:xfrm>
          <a:off x="755576" y="1273324"/>
          <a:ext cx="7615791" cy="369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93203"/>
            <a:ext cx="8642350" cy="7196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TABLE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>
          <a:xfrm>
            <a:off x="250825" y="912813"/>
            <a:ext cx="8642350" cy="359247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86591"/>
              </p:ext>
            </p:extLst>
          </p:nvPr>
        </p:nvGraphicFramePr>
        <p:xfrm>
          <a:off x="250826" y="1454149"/>
          <a:ext cx="8642352" cy="3503616"/>
        </p:xfrm>
        <a:graphic>
          <a:graphicData uri="http://schemas.openxmlformats.org/drawingml/2006/table">
            <a:tbl>
              <a:tblPr/>
              <a:tblGrid>
                <a:gridCol w="36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6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hidden">
          <a:xfrm flipV="1">
            <a:off x="250825" y="912814"/>
            <a:ext cx="4038600" cy="3850004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52413" y="150263"/>
            <a:ext cx="8640762" cy="8017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/>
              <a:t>SAMPLE ORG CHART</a:t>
            </a:r>
            <a:endParaRPr lang="pt-BR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060856"/>
            <a:ext cx="4030663" cy="3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6" y="1893194"/>
            <a:ext cx="403066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86289" y="906917"/>
            <a:ext cx="43068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667375" y="1554956"/>
            <a:ext cx="125" cy="546894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667374" y="1828403"/>
            <a:ext cx="627189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94564" y="1693887"/>
            <a:ext cx="1598612" cy="253916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94226" y="2106914"/>
            <a:ext cx="4298950" cy="27699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581777" y="2376017"/>
            <a:ext cx="0" cy="216371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14976" y="2592388"/>
            <a:ext cx="24193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34326" y="2592390"/>
            <a:ext cx="0" cy="86036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514975" y="2592390"/>
            <a:ext cx="9526" cy="16843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86588" y="3467897"/>
            <a:ext cx="19065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33888" y="3146053"/>
            <a:ext cx="2162176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68825" y="4293851"/>
            <a:ext cx="197643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Тема">
      <a:majorFont>
        <a:latin typeface="PF Din Text Cond Pro Medium"/>
        <a:ea typeface=""/>
        <a:cs typeface=""/>
      </a:majorFont>
      <a:minorFont>
        <a:latin typeface="PF DinDisplay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08C46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DCD200"/>
        </a:accent2>
        <a:accent3>
          <a:srgbClr val="1A1C60"/>
        </a:accent3>
        <a:accent4>
          <a:srgbClr val="ED5A60"/>
        </a:accent4>
        <a:accent5>
          <a:srgbClr val="FFFD70"/>
        </a:accent5>
        <a:accent6>
          <a:srgbClr val="7D80D5"/>
        </a:accent6>
        <a:hlink>
          <a:srgbClr val="BB141A"/>
        </a:hlink>
        <a:folHlink>
          <a:srgbClr val="8C0E13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461</Words>
  <Application>Microsoft Office PowerPoint</Application>
  <PresentationFormat>Экран (16:10)</PresentationFormat>
  <Paragraphs>94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PF DinDisplay Pro</vt:lpstr>
      <vt:lpstr>Arial</vt:lpstr>
      <vt:lpstr>PF Din Text Cond Pro Medium</vt:lpstr>
      <vt:lpstr>Calibri</vt:lpstr>
      <vt:lpstr>Open Sans</vt:lpstr>
      <vt:lpstr>Theme-Color</vt:lpstr>
      <vt:lpstr>TOPIC  PF Din Text Cond Pro Medium 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Отдел дизайна</cp:lastModifiedBy>
  <cp:revision>116</cp:revision>
  <dcterms:created xsi:type="dcterms:W3CDTF">2018-04-02T14:44:39Z</dcterms:created>
  <dcterms:modified xsi:type="dcterms:W3CDTF">2021-12-08T13:09:48Z</dcterms:modified>
</cp:coreProperties>
</file>